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9090756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e9090756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9090756a_1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9090756a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7dbfaa07c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7dbfaa07c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7dbfaa07c9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7dbfaa07c9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5b09a96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d5b09a96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933c8c4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d933c8c4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110450" y="467091"/>
            <a:ext cx="8222100" cy="12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Soluciones informáticas </a:t>
            </a:r>
            <a:endParaRPr/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5950" y="467100"/>
            <a:ext cx="4209300" cy="420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Puesta en práctica</a:t>
            </a:r>
            <a:endParaRPr/>
          </a:p>
        </p:txBody>
      </p:sp>
      <p:cxnSp>
        <p:nvCxnSpPr>
          <p:cNvPr id="138" name="Google Shape;138;p22"/>
          <p:cNvCxnSpPr/>
          <p:nvPr/>
        </p:nvCxnSpPr>
        <p:spPr>
          <a:xfrm>
            <a:off x="929038" y="25079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" name="Google Shape;139;p22"/>
          <p:cNvSpPr txBox="1"/>
          <p:nvPr>
            <p:ph type="title"/>
          </p:nvPr>
        </p:nvSpPr>
        <p:spPr>
          <a:xfrm>
            <a:off x="976112" y="2384687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dk1"/>
                </a:solidFill>
              </a:rPr>
              <a:t>Sprint 1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976112" y="2737888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-</a:t>
            </a:r>
            <a:r>
              <a:rPr lang="es" sz="1200">
                <a:solidFill>
                  <a:schemeClr val="dk2"/>
                </a:solidFill>
              </a:rPr>
              <a:t>Documentación</a:t>
            </a:r>
            <a:r>
              <a:rPr lang="es" sz="1200">
                <a:solidFill>
                  <a:schemeClr val="dk2"/>
                </a:solidFill>
              </a:rPr>
              <a:t> Necesaria para el inicio del proyecto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-Definición de requerimientos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41" name="Google Shape;141;p22"/>
          <p:cNvCxnSpPr/>
          <p:nvPr/>
        </p:nvCxnSpPr>
        <p:spPr>
          <a:xfrm>
            <a:off x="3395738" y="23555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2"/>
          <p:cNvSpPr txBox="1"/>
          <p:nvPr>
            <p:ph type="title"/>
          </p:nvPr>
        </p:nvSpPr>
        <p:spPr>
          <a:xfrm>
            <a:off x="3463437" y="199257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dk1"/>
                </a:solidFill>
              </a:rPr>
              <a:t>Sprint 2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3395750" y="2384676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-</a:t>
            </a:r>
            <a:r>
              <a:rPr lang="es" sz="1200">
                <a:solidFill>
                  <a:schemeClr val="dk2"/>
                </a:solidFill>
              </a:rPr>
              <a:t>Creación</a:t>
            </a:r>
            <a:r>
              <a:rPr lang="es" sz="1200">
                <a:solidFill>
                  <a:schemeClr val="dk2"/>
                </a:solidFill>
              </a:rPr>
              <a:t> de la APP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-</a:t>
            </a:r>
            <a:r>
              <a:rPr lang="es" sz="1200">
                <a:solidFill>
                  <a:schemeClr val="dk2"/>
                </a:solidFill>
              </a:rPr>
              <a:t>Funcionalidad de agregar/editar tareas.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-Funcionalidad de agregar/quitar tareas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44" name="Google Shape;144;p22"/>
          <p:cNvCxnSpPr/>
          <p:nvPr/>
        </p:nvCxnSpPr>
        <p:spPr>
          <a:xfrm>
            <a:off x="6457563" y="205310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22"/>
          <p:cNvSpPr txBox="1"/>
          <p:nvPr>
            <p:ph type="title"/>
          </p:nvPr>
        </p:nvSpPr>
        <p:spPr>
          <a:xfrm>
            <a:off x="6504637" y="1929945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dk1"/>
                </a:solidFill>
              </a:rPr>
              <a:t>Sprint 3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6457587" y="2384671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-Despliegue e implementación en la nube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-Mantenimiento y soporte.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147" name="Google Shape;147;p22"/>
          <p:cNvGrpSpPr/>
          <p:nvPr/>
        </p:nvGrpSpPr>
        <p:grpSpPr>
          <a:xfrm>
            <a:off x="1042426" y="3841614"/>
            <a:ext cx="6749942" cy="1301919"/>
            <a:chOff x="929030" y="3219673"/>
            <a:chExt cx="6993309" cy="1520400"/>
          </a:xfrm>
        </p:grpSpPr>
        <p:cxnSp>
          <p:nvCxnSpPr>
            <p:cNvPr id="148" name="Google Shape;148;p22"/>
            <p:cNvCxnSpPr>
              <a:stCxn id="149" idx="6"/>
              <a:endCxn id="150" idx="2"/>
            </p:cNvCxnSpPr>
            <p:nvPr/>
          </p:nvCxnSpPr>
          <p:spPr>
            <a:xfrm>
              <a:off x="1537730" y="3979907"/>
              <a:ext cx="4864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149" name="Google Shape;149;p22"/>
            <p:cNvSpPr/>
            <p:nvPr/>
          </p:nvSpPr>
          <p:spPr>
            <a:xfrm>
              <a:off x="929030" y="3675557"/>
              <a:ext cx="608700" cy="60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2"/>
            <p:cNvSpPr/>
            <p:nvPr/>
          </p:nvSpPr>
          <p:spPr>
            <a:xfrm>
              <a:off x="3606245" y="3431334"/>
              <a:ext cx="1097100" cy="1097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2"/>
            <p:cNvSpPr/>
            <p:nvPr/>
          </p:nvSpPr>
          <p:spPr>
            <a:xfrm>
              <a:off x="6401939" y="3219673"/>
              <a:ext cx="1520400" cy="1520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idx="4294967295" type="title"/>
          </p:nvPr>
        </p:nvSpPr>
        <p:spPr>
          <a:xfrm>
            <a:off x="231725" y="3323445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Carlos Guerra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7" name="Google Shape;157;p23"/>
          <p:cNvSpPr/>
          <p:nvPr/>
        </p:nvSpPr>
        <p:spPr>
          <a:xfrm>
            <a:off x="-855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3"/>
          <p:cNvSpPr txBox="1"/>
          <p:nvPr>
            <p:ph idx="4294967295" type="title"/>
          </p:nvPr>
        </p:nvSpPr>
        <p:spPr>
          <a:xfrm>
            <a:off x="311700" y="220100"/>
            <a:ext cx="85206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Equipo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i="1" sz="1600"/>
          </a:p>
        </p:txBody>
      </p:sp>
      <p:sp>
        <p:nvSpPr>
          <p:cNvPr id="159" name="Google Shape;159;p23"/>
          <p:cNvSpPr txBox="1"/>
          <p:nvPr>
            <p:ph idx="4294967295" type="body"/>
          </p:nvPr>
        </p:nvSpPr>
        <p:spPr>
          <a:xfrm>
            <a:off x="231725" y="3848064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Ingeniero en Informática.</a:t>
            </a:r>
            <a:br>
              <a:rPr lang="es" sz="1200">
                <a:solidFill>
                  <a:schemeClr val="dk2"/>
                </a:solidFill>
              </a:rPr>
            </a:br>
            <a:r>
              <a:rPr lang="es" sz="1200">
                <a:solidFill>
                  <a:schemeClr val="dk2"/>
                </a:solidFill>
              </a:rPr>
              <a:t>SCRUM Master.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60" name="Google Shape;160;p23"/>
          <p:cNvSpPr txBox="1"/>
          <p:nvPr>
            <p:ph idx="4294967295" type="title"/>
          </p:nvPr>
        </p:nvSpPr>
        <p:spPr>
          <a:xfrm>
            <a:off x="3560843" y="3323445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Diego Marin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1" name="Google Shape;161;p23"/>
          <p:cNvSpPr txBox="1"/>
          <p:nvPr>
            <p:ph idx="4294967295" type="title"/>
          </p:nvPr>
        </p:nvSpPr>
        <p:spPr>
          <a:xfrm>
            <a:off x="6999004" y="3323445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Héctor Morales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2" name="Google Shape;162;p23"/>
          <p:cNvSpPr txBox="1"/>
          <p:nvPr>
            <p:ph idx="4294967295" type="body"/>
          </p:nvPr>
        </p:nvSpPr>
        <p:spPr>
          <a:xfrm>
            <a:off x="3560843" y="3848064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Ingeniero en Informática.</a:t>
            </a:r>
            <a:br>
              <a:rPr lang="es" sz="1200">
                <a:solidFill>
                  <a:schemeClr val="dk2"/>
                </a:solidFill>
              </a:rPr>
            </a:br>
            <a:r>
              <a:rPr lang="es" sz="1200">
                <a:solidFill>
                  <a:schemeClr val="dk2"/>
                </a:solidFill>
              </a:rPr>
              <a:t>Líder de desarrollo.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63" name="Google Shape;163;p23"/>
          <p:cNvSpPr txBox="1"/>
          <p:nvPr>
            <p:ph idx="4294967295" type="body"/>
          </p:nvPr>
        </p:nvSpPr>
        <p:spPr>
          <a:xfrm>
            <a:off x="6999004" y="3848064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Ingeniero en Informática.</a:t>
            </a:r>
            <a:br>
              <a:rPr lang="es" sz="1200">
                <a:solidFill>
                  <a:schemeClr val="dk2"/>
                </a:solidFill>
              </a:rPr>
            </a:br>
            <a:r>
              <a:rPr lang="es" sz="1200">
                <a:solidFill>
                  <a:schemeClr val="dk2"/>
                </a:solidFill>
              </a:rPr>
              <a:t>Product Owner.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>
            <p:ph type="title"/>
          </p:nvPr>
        </p:nvSpPr>
        <p:spPr>
          <a:xfrm>
            <a:off x="424725" y="1524200"/>
            <a:ext cx="8148000" cy="22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latin typeface="Arial"/>
                <a:ea typeface="Arial"/>
                <a:cs typeface="Arial"/>
                <a:sym typeface="Arial"/>
              </a:rPr>
              <a:t>Misión</a:t>
            </a:r>
            <a:r>
              <a:rPr b="1" lang="es" sz="48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" sz="4800">
                <a:latin typeface="Arial"/>
                <a:ea typeface="Arial"/>
                <a:cs typeface="Arial"/>
                <a:sym typeface="Arial"/>
              </a:rPr>
              <a:t>Consolidarnos como consultores para</a:t>
            </a:r>
            <a:r>
              <a:rPr b="1" lang="es" sz="48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 sz="4800">
                <a:latin typeface="Arial"/>
                <a:ea typeface="Arial"/>
                <a:cs typeface="Arial"/>
                <a:sym typeface="Arial"/>
              </a:rPr>
              <a:t>Optimizar, Automatizar y aportar valor a los procesos de las diferentes empresas y modelos de negocio.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Problema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471900" y="1737788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Arial"/>
                <a:ea typeface="Arial"/>
                <a:cs typeface="Arial"/>
                <a:sym typeface="Arial"/>
              </a:rPr>
              <a:t>La principal </a:t>
            </a:r>
            <a:r>
              <a:rPr lang="es" sz="1800">
                <a:latin typeface="Arial"/>
                <a:ea typeface="Arial"/>
                <a:cs typeface="Arial"/>
                <a:sym typeface="Arial"/>
              </a:rPr>
              <a:t>problemática</a:t>
            </a:r>
            <a:r>
              <a:rPr lang="es" sz="1800">
                <a:latin typeface="Arial"/>
                <a:ea typeface="Arial"/>
                <a:cs typeface="Arial"/>
                <a:sym typeface="Arial"/>
              </a:rPr>
              <a:t> para Optifire es la manualidad a la hora de la revisión de la maquinaria y el almacenamiento de los datos obtenidos en estas inspecciones.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800">
                <a:latin typeface="Arial"/>
                <a:ea typeface="Arial"/>
                <a:cs typeface="Arial"/>
                <a:sym typeface="Arial"/>
              </a:rPr>
              <a:t>Principalmente se almacenan los datos en excel y se generan actas en pdf para los resultados.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8300" y="1737800"/>
            <a:ext cx="3332274" cy="333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ista lateral en primer plano de una mano pulsando el botón de un mezclador de audio" id="86" name="Google Shape;86;p16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Solución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8" name="Google Shape;88;p16"/>
          <p:cNvSpPr txBox="1"/>
          <p:nvPr>
            <p:ph idx="2" type="body"/>
          </p:nvPr>
        </p:nvSpPr>
        <p:spPr>
          <a:xfrm>
            <a:off x="4939500" y="724200"/>
            <a:ext cx="3837000" cy="40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400"/>
              <a:t>Sistema informático para registrar, monitorear y analizar cada inspección por cada </a:t>
            </a:r>
            <a:r>
              <a:rPr lang="es" sz="2400"/>
              <a:t>vehículo</a:t>
            </a:r>
            <a:r>
              <a:rPr lang="es" sz="2400"/>
              <a:t> revisado, automatizando la generación de actas e informes que se le entregan al cliente para validar el estado del </a:t>
            </a:r>
            <a:r>
              <a:rPr lang="es" sz="2400"/>
              <a:t>vehiculo</a:t>
            </a:r>
            <a:r>
              <a:rPr lang="es" sz="2400"/>
              <a:t> revisado.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Funcionalidades clave</a:t>
            </a:r>
            <a:endParaRPr sz="2800"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226075" y="11845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95" name="Google Shape;95;p17"/>
          <p:cNvSpPr txBox="1"/>
          <p:nvPr>
            <p:ph type="title"/>
          </p:nvPr>
        </p:nvSpPr>
        <p:spPr>
          <a:xfrm>
            <a:off x="4337500" y="514150"/>
            <a:ext cx="3753900" cy="10737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Registro y almacenamiento de inspecciones</a:t>
            </a:r>
            <a:endParaRPr/>
          </a:p>
        </p:txBody>
      </p:sp>
      <p:cxnSp>
        <p:nvCxnSpPr>
          <p:cNvPr id="96" name="Google Shape;96;p17"/>
          <p:cNvCxnSpPr>
            <a:stCxn id="95" idx="2"/>
            <a:endCxn id="97" idx="0"/>
          </p:cNvCxnSpPr>
          <p:nvPr/>
        </p:nvCxnSpPr>
        <p:spPr>
          <a:xfrm>
            <a:off x="6214450" y="1587850"/>
            <a:ext cx="0" cy="50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17"/>
          <p:cNvSpPr txBox="1"/>
          <p:nvPr>
            <p:ph type="title"/>
          </p:nvPr>
        </p:nvSpPr>
        <p:spPr>
          <a:xfrm>
            <a:off x="4337500" y="2090675"/>
            <a:ext cx="3753900" cy="1073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Generación de reportes </a:t>
            </a:r>
            <a:r>
              <a:rPr lang="es"/>
              <a:t>automáticos por orden de trabajo</a:t>
            </a:r>
            <a:r>
              <a:rPr lang="es"/>
              <a:t> </a:t>
            </a:r>
            <a:endParaRPr/>
          </a:p>
        </p:txBody>
      </p:sp>
      <p:cxnSp>
        <p:nvCxnSpPr>
          <p:cNvPr id="98" name="Google Shape;98;p17"/>
          <p:cNvCxnSpPr>
            <a:stCxn id="97" idx="2"/>
            <a:endCxn id="99" idx="0"/>
          </p:cNvCxnSpPr>
          <p:nvPr/>
        </p:nvCxnSpPr>
        <p:spPr>
          <a:xfrm>
            <a:off x="6214450" y="3164375"/>
            <a:ext cx="0" cy="50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" name="Google Shape;99;p17"/>
          <p:cNvSpPr txBox="1"/>
          <p:nvPr>
            <p:ph type="title"/>
          </p:nvPr>
        </p:nvSpPr>
        <p:spPr>
          <a:xfrm>
            <a:off x="4337501" y="3667157"/>
            <a:ext cx="3753900" cy="962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</a:t>
            </a:r>
            <a:r>
              <a:rPr lang="es"/>
              <a:t> de datos </a:t>
            </a:r>
            <a:r>
              <a:rPr lang="es"/>
              <a:t>históricos</a:t>
            </a:r>
            <a:r>
              <a:rPr lang="es"/>
              <a:t> </a:t>
            </a:r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" y="1476250"/>
            <a:ext cx="3256750" cy="30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Relación con el perfil de egreso</a:t>
            </a:r>
            <a:endParaRPr/>
          </a:p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Análisis y planificación de requerimientos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permite levantar las necesidades del cliente, definir el alcance y asegurar que la solución responda al problema real.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Programación web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desarrollo de una aplicación web funcional que automatice los informes de inspección.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Gestión de proyectos informáticos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aplicación de metodologías ágiles (Scrum), asignación de roles y gestión de tiempos/recursos.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Calidad de software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aseguramiento de que la solución cumpla con estándares de usabilidad, confiabilidad y mantenibilidad.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proyecto 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reflejará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nuestras aptitudes para diseñar, desarrollar y gestionar soluciones tecnológicas, integrando conocimientos técnicos y de gestión de proyectos. Al mismo tiempo, favorece la adaptación a escenarios reales, donde es necesario analizar requerimientos, programar, validar la calidad y administrar el ciclo completo de un sistema informático.</a:t>
            </a: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4423" y="3363923"/>
            <a:ext cx="1779550" cy="177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9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Metodología: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SCRUM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stantánea tomada desde arriba de varios jóvenes sentados en una pasarela" id="119" name="Google Shape;119;p20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>
            <p:ph type="title"/>
          </p:nvPr>
        </p:nvSpPr>
        <p:spPr>
          <a:xfrm>
            <a:off x="191325" y="472825"/>
            <a:ext cx="4439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400">
                <a:latin typeface="Arial"/>
                <a:ea typeface="Arial"/>
                <a:cs typeface="Arial"/>
                <a:sym typeface="Arial"/>
              </a:rPr>
              <a:t>¿Por qué SCRUM?</a:t>
            </a:r>
            <a:endParaRPr b="1" sz="3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000">
                <a:latin typeface="Arial"/>
                <a:ea typeface="Arial"/>
                <a:cs typeface="Arial"/>
                <a:sym typeface="Arial"/>
              </a:rPr>
              <a:t>Scrum permite desarrollar el sistema de forma ágil, flexible y enfocada en entregar valor real desde el inicio. Al dividir el trabajo en Sprints cortos, se puede:</a:t>
            </a:r>
            <a:endParaRPr b="1"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000">
                <a:latin typeface="Arial"/>
                <a:ea typeface="Arial"/>
                <a:cs typeface="Arial"/>
                <a:sym typeface="Arial"/>
              </a:rPr>
              <a:t>1.-Validar avances con el cliente constantemente, asegurando que el sistema cumpla sus necesidades reales.</a:t>
            </a:r>
            <a:br>
              <a:rPr b="1" lang="es" sz="1000">
                <a:latin typeface="Arial"/>
                <a:ea typeface="Arial"/>
                <a:cs typeface="Arial"/>
                <a:sym typeface="Arial"/>
              </a:rPr>
            </a:br>
            <a:endParaRPr b="1"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000">
                <a:latin typeface="Arial"/>
                <a:ea typeface="Arial"/>
                <a:cs typeface="Arial"/>
                <a:sym typeface="Arial"/>
              </a:rPr>
              <a:t>2.-Adaptarse rápidamente a cambios en los requerimientos o en la forma de trabajo de los inspectores.</a:t>
            </a:r>
            <a:br>
              <a:rPr b="1" lang="es" sz="1000">
                <a:latin typeface="Arial"/>
                <a:ea typeface="Arial"/>
                <a:cs typeface="Arial"/>
                <a:sym typeface="Arial"/>
              </a:rPr>
            </a:br>
            <a:endParaRPr b="1"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000">
                <a:latin typeface="Arial"/>
                <a:ea typeface="Arial"/>
                <a:cs typeface="Arial"/>
                <a:sym typeface="Arial"/>
              </a:rPr>
              <a:t>3.-Entregar funcionalidades útiles en cada Sprint, como el registro de inspecciones o la generación automática de actas.</a:t>
            </a:r>
            <a:br>
              <a:rPr b="1" lang="es" sz="1000">
                <a:latin typeface="Arial"/>
                <a:ea typeface="Arial"/>
                <a:cs typeface="Arial"/>
                <a:sym typeface="Arial"/>
              </a:rPr>
            </a:br>
            <a:endParaRPr b="1"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000">
                <a:latin typeface="Arial"/>
                <a:ea typeface="Arial"/>
                <a:cs typeface="Arial"/>
                <a:sym typeface="Arial"/>
              </a:rPr>
              <a:t>4.-Reducir el riesgo de errores o malentendidos al tener revisiones frecuentes y trabajo colaborativo.</a:t>
            </a:r>
            <a:endParaRPr b="1"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 b="1" sz="700"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2250" y="472825"/>
            <a:ext cx="3422601" cy="315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340453" y="23475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Paso a Paso</a:t>
            </a:r>
            <a:endParaRPr sz="2800"/>
          </a:p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Scrum se divide en tres fases esenciales que organizan el desarrollo de un proyecto de forma ágil y eficiente.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/>
              <a:t> Estas fases permiten planificar, ejecutar y mejorar continuamente el trabajo, asegurando entregas de valor y adaptación constante.</a:t>
            </a:r>
            <a:endParaRPr/>
          </a:p>
        </p:txBody>
      </p:sp>
      <p:sp>
        <p:nvSpPr>
          <p:cNvPr id="128" name="Google Shape;128;p21"/>
          <p:cNvSpPr txBox="1"/>
          <p:nvPr>
            <p:ph type="title"/>
          </p:nvPr>
        </p:nvSpPr>
        <p:spPr>
          <a:xfrm>
            <a:off x="3809000" y="0"/>
            <a:ext cx="3898800" cy="1620900"/>
          </a:xfrm>
          <a:prstGeom prst="rect">
            <a:avLst/>
          </a:prstGeom>
          <a:solidFill>
            <a:schemeClr val="accent5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1.- Inicio y Planificación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Definición del producto y objetivos.</a:t>
            </a:r>
            <a:b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Creación del Product Backlog.</a:t>
            </a:r>
            <a:b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Planificación del primer Sprint.</a:t>
            </a:r>
            <a:endParaRPr sz="800"/>
          </a:p>
        </p:txBody>
      </p:sp>
      <p:cxnSp>
        <p:nvCxnSpPr>
          <p:cNvPr id="129" name="Google Shape;129;p21"/>
          <p:cNvCxnSpPr>
            <a:stCxn id="128" idx="2"/>
            <a:endCxn id="130" idx="0"/>
          </p:cNvCxnSpPr>
          <p:nvPr/>
        </p:nvCxnSpPr>
        <p:spPr>
          <a:xfrm>
            <a:off x="5758400" y="1620900"/>
            <a:ext cx="1558800" cy="29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21"/>
          <p:cNvSpPr txBox="1"/>
          <p:nvPr>
            <p:ph type="title"/>
          </p:nvPr>
        </p:nvSpPr>
        <p:spPr>
          <a:xfrm>
            <a:off x="5440125" y="1912825"/>
            <a:ext cx="3753900" cy="15828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2.- Ejecución del Sprint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Desarrollo de tareas del Sprint Backlog.</a:t>
            </a:r>
            <a:b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Reuniones diarias (Daily Scrum).</a:t>
            </a:r>
            <a:b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Seguimiento del progreso.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1" name="Google Shape;131;p21"/>
          <p:cNvCxnSpPr>
            <a:stCxn id="130" idx="2"/>
            <a:endCxn id="132" idx="0"/>
          </p:cNvCxnSpPr>
          <p:nvPr/>
        </p:nvCxnSpPr>
        <p:spPr>
          <a:xfrm flipH="1">
            <a:off x="5347275" y="3495625"/>
            <a:ext cx="1969800" cy="18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Google Shape;132;p21"/>
          <p:cNvSpPr txBox="1"/>
          <p:nvPr>
            <p:ph type="title"/>
          </p:nvPr>
        </p:nvSpPr>
        <p:spPr>
          <a:xfrm>
            <a:off x="3470400" y="3680400"/>
            <a:ext cx="3753900" cy="1463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3.- Cierre y Mejora continua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Revisión del Sprint (Sprint Review).</a:t>
            </a:r>
            <a:b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Retroalimentación y ajustes (Retrospective).</a:t>
            </a:r>
            <a:b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Preparación del siguiente Sprint.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